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715000" cx="9144000"/>
  <p:notesSz cx="6858000" cy="9144000"/>
  <p:embeddedFontLst>
    <p:embeddedFont>
      <p:font typeface="Ubuntu"/>
      <p:regular r:id="rId16"/>
      <p:bold r:id="rId17"/>
      <p:italic r:id="rId18"/>
      <p:boldItalic r:id="rId19"/>
    </p:embeddedFont>
    <p:embeddedFont>
      <p:font typeface="Ubuntu Light"/>
      <p:regular r:id="rId20"/>
      <p:bold r:id="rId21"/>
      <p:italic r:id="rId22"/>
      <p:boldItalic r:id="rId23"/>
    </p:embeddedFont>
    <p:embeddedFont>
      <p:font typeface="Fira Code Light"/>
      <p:regular r:id="rId24"/>
      <p:bold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Fira Code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UbuntuLight-regular.fntdata"/><Relationship Id="rId22" Type="http://schemas.openxmlformats.org/officeDocument/2006/relationships/font" Target="fonts/UbuntuLight-italic.fntdata"/><Relationship Id="rId21" Type="http://schemas.openxmlformats.org/officeDocument/2006/relationships/font" Target="fonts/UbuntuLight-bold.fntdata"/><Relationship Id="rId24" Type="http://schemas.openxmlformats.org/officeDocument/2006/relationships/font" Target="fonts/FiraCodeLight-regular.fntdata"/><Relationship Id="rId23" Type="http://schemas.openxmlformats.org/officeDocument/2006/relationships/font" Target="fonts/UbuntuLight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regular.fntdata"/><Relationship Id="rId25" Type="http://schemas.openxmlformats.org/officeDocument/2006/relationships/font" Target="fonts/FiraCodeLight-bold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FiraCode-bold.fntdata"/><Relationship Id="rId30" Type="http://schemas.openxmlformats.org/officeDocument/2006/relationships/font" Target="fonts/FiraCode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Ubuntu-bold.fntdata"/><Relationship Id="rId16" Type="http://schemas.openxmlformats.org/officeDocument/2006/relationships/font" Target="fonts/Ubuntu-regular.fntdata"/><Relationship Id="rId19" Type="http://schemas.openxmlformats.org/officeDocument/2006/relationships/font" Target="fonts/Ubuntu-boldItalic.fntdata"/><Relationship Id="rId18" Type="http://schemas.openxmlformats.org/officeDocument/2006/relationships/font" Target="fonts/Ubuntu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37e3f2783e_0_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137e3f2783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ee8b064a5b_0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ee8b064a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ee8b064a5b_0_7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ee8b064a5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6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Uso das Classes de Invólucro:</a:t>
            </a:r>
            <a:endParaRPr b="1" sz="16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pt-B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Conversão entre tipos primitivos e objetos:</a:t>
            </a:r>
            <a:r>
              <a:rPr lang="pt-B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As </a:t>
            </a:r>
            <a:r>
              <a:rPr lang="pt-B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Wrapper Classes </a:t>
            </a:r>
            <a:r>
              <a:rPr lang="pt-B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permitem que você converta tipos primitivos em objetos e vice-versa. Por exemplo, você pode converter um </a:t>
            </a:r>
            <a:r>
              <a:rPr lang="pt-BR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pt-B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em um </a:t>
            </a:r>
            <a:r>
              <a:rPr lang="pt-BR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Integer</a:t>
            </a:r>
            <a:r>
              <a:rPr lang="pt-B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usando métodos como </a:t>
            </a:r>
            <a:r>
              <a:rPr lang="pt-BR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valueOf()</a:t>
            </a:r>
            <a:r>
              <a:rPr lang="pt-B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b="1" lang="pt-B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Acesso a métodos adicionais:</a:t>
            </a:r>
            <a:r>
              <a:rPr lang="pt-B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As Wrapper Classes fornecem métodos úteis para operações como conversão de strings para tipos primitivos, obter valores máximos e mínimos, entre outros.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ee7729c02a_0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1ee7729c0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ee7729c02a_0_6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ee7729c02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</a:rPr>
              <a:t>Na maioria das situações, o tipo </a:t>
            </a:r>
            <a:r>
              <a:rPr lang="pt-BR" sz="17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int</a:t>
            </a:r>
            <a:r>
              <a:rPr lang="pt-BR" sz="1900">
                <a:solidFill>
                  <a:schemeClr val="dk1"/>
                </a:solidFill>
              </a:rPr>
              <a:t> é suficiente e mais adequado. Os tipos </a:t>
            </a:r>
            <a:r>
              <a:rPr lang="pt-BR" sz="17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byte</a:t>
            </a:r>
            <a:r>
              <a:rPr lang="pt-BR" sz="1900">
                <a:solidFill>
                  <a:schemeClr val="dk1"/>
                </a:solidFill>
              </a:rPr>
              <a:t> e </a:t>
            </a:r>
            <a:r>
              <a:rPr lang="pt-BR" sz="17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short</a:t>
            </a:r>
            <a:r>
              <a:rPr lang="pt-BR" sz="1900">
                <a:solidFill>
                  <a:schemeClr val="dk1"/>
                </a:solidFill>
              </a:rPr>
              <a:t> costumam ser utilizados em algoritmos com muitos números pequenos e necessidade de desempenho. O tipo </a:t>
            </a:r>
            <a:r>
              <a:rPr lang="pt-BR" sz="17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long</a:t>
            </a:r>
            <a:r>
              <a:rPr lang="pt-BR" sz="1900">
                <a:solidFill>
                  <a:schemeClr val="dk1"/>
                </a:solidFill>
              </a:rPr>
              <a:t> sempre vem acompanhado do sufixo </a:t>
            </a:r>
            <a:r>
              <a:rPr lang="pt-BR" sz="17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L</a:t>
            </a:r>
            <a:r>
              <a:rPr lang="pt-BR" sz="1900">
                <a:solidFill>
                  <a:schemeClr val="dk1"/>
                </a:solidFill>
              </a:rPr>
              <a:t>. Por exemplo, a quantidade de habitantes do planeta seria representada pelo long </a:t>
            </a:r>
            <a:r>
              <a:rPr lang="pt-BR" sz="17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7_800_000_000L</a:t>
            </a:r>
            <a:r>
              <a:rPr lang="pt-BR" sz="1900">
                <a:solidFill>
                  <a:schemeClr val="dk1"/>
                </a:solidFill>
              </a:rPr>
              <a:t>.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ee7729c02a_0_22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ee7729c02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O tipo </a:t>
            </a:r>
            <a:r>
              <a:rPr lang="pt-BR" sz="15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double</a:t>
            </a:r>
            <a:r>
              <a:rPr lang="pt-BR" sz="1700">
                <a:solidFill>
                  <a:schemeClr val="dk1"/>
                </a:solidFill>
              </a:rPr>
              <a:t> tem o dobro da precisão do tipo </a:t>
            </a:r>
            <a:r>
              <a:rPr lang="pt-BR" sz="15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float</a:t>
            </a:r>
            <a:r>
              <a:rPr lang="pt-BR" sz="1700">
                <a:solidFill>
                  <a:schemeClr val="dk1"/>
                </a:solidFill>
              </a:rPr>
              <a:t>. Para tipos decimais, esse tipo, geralmente, é a escolha padrão. Porém, ele nunca deve ser usado para representar valores exatos, como moedas. Nesse caso, use </a:t>
            </a:r>
            <a:r>
              <a:rPr lang="pt-BR" sz="15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BigDecimal</a:t>
            </a:r>
            <a:r>
              <a:rPr lang="pt-BR" sz="1700">
                <a:solidFill>
                  <a:schemeClr val="dk1"/>
                </a:solidFill>
              </a:rPr>
              <a:t>.</a:t>
            </a:r>
            <a:endParaRPr sz="1700">
              <a:solidFill>
                <a:schemeClr val="dk1"/>
              </a:solidFill>
            </a:endParaRPr>
          </a:p>
          <a:p>
            <a:pPr indent="0" lvl="0" marL="139700" marR="1397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Assim como o tipo </a:t>
            </a:r>
            <a:r>
              <a:rPr lang="pt-BR" sz="15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long</a:t>
            </a:r>
            <a:r>
              <a:rPr lang="pt-BR" sz="1700">
                <a:solidFill>
                  <a:schemeClr val="dk1"/>
                </a:solidFill>
              </a:rPr>
              <a:t> necessita do sufixo </a:t>
            </a:r>
            <a:r>
              <a:rPr lang="pt-BR" sz="15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L</a:t>
            </a:r>
            <a:r>
              <a:rPr lang="pt-BR" sz="1700">
                <a:solidFill>
                  <a:schemeClr val="dk1"/>
                </a:solidFill>
              </a:rPr>
              <a:t>, o tipo </a:t>
            </a:r>
            <a:r>
              <a:rPr lang="pt-BR" sz="15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float</a:t>
            </a:r>
            <a:r>
              <a:rPr lang="pt-BR" sz="1700">
                <a:solidFill>
                  <a:schemeClr val="dk1"/>
                </a:solidFill>
              </a:rPr>
              <a:t> necessita de </a:t>
            </a:r>
            <a:r>
              <a:rPr lang="pt-BR" sz="15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F</a:t>
            </a:r>
            <a:r>
              <a:rPr lang="pt-BR" sz="1700">
                <a:solidFill>
                  <a:schemeClr val="dk1"/>
                </a:solidFill>
              </a:rPr>
              <a:t> e </a:t>
            </a:r>
            <a:r>
              <a:rPr lang="pt-BR" sz="15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double</a:t>
            </a:r>
            <a:r>
              <a:rPr lang="pt-BR" sz="1700">
                <a:solidFill>
                  <a:schemeClr val="dk1"/>
                </a:solidFill>
              </a:rPr>
              <a:t> necessita de </a:t>
            </a:r>
            <a:r>
              <a:rPr lang="pt-BR" sz="15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D</a:t>
            </a:r>
            <a:r>
              <a:rPr lang="pt-BR" sz="1700">
                <a:solidFill>
                  <a:schemeClr val="dk1"/>
                </a:solidFill>
              </a:rPr>
              <a:t>.</a:t>
            </a:r>
            <a:endParaRPr sz="1700">
              <a:solidFill>
                <a:schemeClr val="dk1"/>
              </a:solidFill>
            </a:endParaRPr>
          </a:p>
          <a:p>
            <a:pPr indent="0" lvl="0" marL="139700" marR="1397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ee7729c02a_0_34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ee7729c02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</a:rPr>
              <a:t>No trecho acima, vemos como declarar variáveis. A declaração é composta do tipo e, em seguida, do nome da variável. Observe em </a:t>
            </a:r>
            <a:r>
              <a:rPr lang="pt-BR" sz="16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earthPopulation</a:t>
            </a:r>
            <a:r>
              <a:rPr lang="pt-BR" sz="1600">
                <a:solidFill>
                  <a:schemeClr val="dk1"/>
                </a:solidFill>
              </a:rPr>
              <a:t> que utilizamos a notação camelCase para nomear variáveis com mais de uma palavra.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</a:rPr>
              <a:t>Após declarar, podemos atribuir valor a nossa variável. Por exemplo, </a:t>
            </a:r>
            <a:r>
              <a:rPr lang="pt-BR" sz="16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age = 22</a:t>
            </a:r>
            <a:r>
              <a:rPr lang="pt-BR" sz="1600">
                <a:solidFill>
                  <a:schemeClr val="dk1"/>
                </a:solidFill>
              </a:rPr>
              <a:t>. Esse passo de atribuição de valor, também é chamado de inicialização, e pode ser realizado com a declaração, ou seja, </a:t>
            </a:r>
            <a:r>
              <a:rPr lang="pt-BR" sz="16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int age = 22</a:t>
            </a:r>
            <a:r>
              <a:rPr lang="pt-BR" sz="1600">
                <a:solidFill>
                  <a:schemeClr val="dk1"/>
                </a:solidFill>
              </a:rPr>
              <a:t>. Enquanto, se nenhum valor for atribuído à variável, o Java define valores padrões a cada tipo.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ee7729c02a_0_45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ee7729c02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700">
                <a:solidFill>
                  <a:schemeClr val="dk1"/>
                </a:solidFill>
              </a:rPr>
              <a:t>Strings são imutáveis. Portanto, toda e qualquer manipulação de strings resulta em uma nova string.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700">
                <a:solidFill>
                  <a:schemeClr val="dk1"/>
                </a:solidFill>
              </a:rPr>
              <a:t>Assim como String é uma classe, também existem outras classes no pacote </a:t>
            </a:r>
            <a:r>
              <a:rPr lang="pt-BR" sz="17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java.lang</a:t>
            </a:r>
            <a:r>
              <a:rPr lang="pt-BR" sz="1700">
                <a:solidFill>
                  <a:schemeClr val="dk1"/>
                </a:solidFill>
              </a:rPr>
              <a:t> que representam os tipos primitivos: </a:t>
            </a:r>
            <a:r>
              <a:rPr lang="pt-BR" sz="17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Byte, Integer, Double, Short, Float, Long</a:t>
            </a:r>
            <a:r>
              <a:rPr lang="pt-BR" sz="1700">
                <a:solidFill>
                  <a:schemeClr val="dk1"/>
                </a:solidFill>
              </a:rPr>
              <a:t>, para os tipos numéricos; </a:t>
            </a:r>
            <a:r>
              <a:rPr lang="pt-BR" sz="17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Char</a:t>
            </a:r>
            <a:r>
              <a:rPr lang="pt-BR" sz="1700">
                <a:solidFill>
                  <a:schemeClr val="dk1"/>
                </a:solidFill>
              </a:rPr>
              <a:t> e </a:t>
            </a:r>
            <a:r>
              <a:rPr lang="pt-BR" sz="17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Boolean</a:t>
            </a:r>
            <a:r>
              <a:rPr lang="pt-BR" sz="1700">
                <a:solidFill>
                  <a:schemeClr val="dk1"/>
                </a:solidFill>
              </a:rPr>
              <a:t>, para os demais. Essas são as chamadas "Wrapper Classes". (</a:t>
            </a:r>
            <a:r>
              <a:rPr b="1" lang="pt-BR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Isso significa que elas permitem que você trate tipos primitivos como objetos.</a:t>
            </a:r>
            <a:r>
              <a:rPr b="1" lang="pt-BR" sz="1400">
                <a:solidFill>
                  <a:schemeClr val="dk1"/>
                </a:solidFill>
              </a:rPr>
              <a:t>)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700">
                <a:solidFill>
                  <a:schemeClr val="dk1"/>
                </a:solidFill>
              </a:rPr>
              <a:t>Java consegue lidar com ambos os tipos de forma transparente através da funcionalidade de </a:t>
            </a:r>
            <a:r>
              <a:rPr i="1" lang="pt-BR" sz="1700">
                <a:solidFill>
                  <a:schemeClr val="dk1"/>
                </a:solidFill>
              </a:rPr>
              <a:t>Autoboxing</a:t>
            </a:r>
            <a:r>
              <a:rPr lang="pt-BR" sz="1700">
                <a:solidFill>
                  <a:schemeClr val="dk1"/>
                </a:solidFill>
              </a:rPr>
              <a:t> e </a:t>
            </a:r>
            <a:r>
              <a:rPr i="1" lang="pt-BR" sz="1700">
                <a:solidFill>
                  <a:schemeClr val="dk1"/>
                </a:solidFill>
              </a:rPr>
              <a:t>Unboxing</a:t>
            </a:r>
            <a:r>
              <a:rPr lang="pt-BR" sz="1700">
                <a:solidFill>
                  <a:schemeClr val="dk1"/>
                </a:solidFill>
              </a:rPr>
              <a:t>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ee7729c02a_0_55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ee7729c02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Por exemplo, podemos definir uma constante para o número máximo de tentativas de login. Observe a sintaxe utilizada. Aqui é utilizada a notação </a:t>
            </a:r>
            <a:r>
              <a:rPr i="1" lang="pt-BR" sz="1600">
                <a:solidFill>
                  <a:schemeClr val="dk1"/>
                </a:solidFill>
              </a:rPr>
              <a:t>snake case</a:t>
            </a:r>
            <a:r>
              <a:rPr lang="pt-BR" sz="1600">
                <a:solidFill>
                  <a:schemeClr val="dk1"/>
                </a:solidFill>
              </a:rPr>
              <a:t>, onde todas as letras são escritas em maiúsculas e as palavras separadas por </a:t>
            </a:r>
            <a:r>
              <a:rPr i="1" lang="pt-BR" sz="1600">
                <a:solidFill>
                  <a:schemeClr val="dk1"/>
                </a:solidFill>
              </a:rPr>
              <a:t>underscore</a:t>
            </a:r>
            <a:r>
              <a:rPr lang="pt-BR" sz="1600">
                <a:solidFill>
                  <a:schemeClr val="dk1"/>
                </a:solidFill>
              </a:rPr>
              <a:t>: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Neste exemplo, usamos o modificador </a:t>
            </a:r>
            <a:r>
              <a:rPr lang="pt-BR" sz="17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final</a:t>
            </a:r>
            <a:r>
              <a:rPr lang="pt-BR" sz="1700">
                <a:solidFill>
                  <a:schemeClr val="dk1"/>
                </a:solidFill>
              </a:rPr>
              <a:t>, indicando que o valor da constante não pode ser alterado. Podemos usar esta sintaxe para criar constantes locais.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</a:rPr>
              <a:t>Neste exemplo, usamos o modificador </a:t>
            </a:r>
            <a:r>
              <a:rPr lang="pt-BR" sz="14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final</a:t>
            </a:r>
            <a:r>
              <a:rPr lang="pt-BR" sz="1400">
                <a:solidFill>
                  <a:schemeClr val="dk1"/>
                </a:solidFill>
              </a:rPr>
              <a:t>, indicando que o valor da constante não pode ser alterado. Podemos usar esta sintaxe para criar constantes locais.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ee7729c02a_0_68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ee7729c02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Veja que além das palavras-chave </a:t>
            </a:r>
            <a:r>
              <a:rPr lang="pt-BR" sz="15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final double</a:t>
            </a:r>
            <a:r>
              <a:rPr lang="pt-BR" sz="1700">
                <a:solidFill>
                  <a:schemeClr val="dk1"/>
                </a:solidFill>
              </a:rPr>
              <a:t>, responsáveis por definir a constante, temos mais duas outras palavras-chave anteriores, </a:t>
            </a:r>
            <a:r>
              <a:rPr b="1" lang="pt-BR" sz="15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public static</a:t>
            </a:r>
            <a:r>
              <a:rPr b="1" lang="pt-BR" sz="1700">
                <a:solidFill>
                  <a:schemeClr val="dk1"/>
                </a:solidFill>
              </a:rPr>
              <a:t>. Neste caso, ela está definida em escopo de classe.</a:t>
            </a:r>
            <a:r>
              <a:rPr lang="pt-BR" sz="1700">
                <a:solidFill>
                  <a:schemeClr val="dk1"/>
                </a:solidFill>
              </a:rPr>
              <a:t> Portanto, pode ser usada por outros métodos e classes, mas, como já destacado anteriormente, vamos conversar sobre escopo mais a frente no curso.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ee7729c02a_0_8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ee7729c02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</a:rPr>
              <a:t>Experimente explorar um pouco as funcionalidades disponíveis nesse </a:t>
            </a:r>
            <a:r>
              <a:rPr i="1" lang="pt-BR" sz="1400">
                <a:solidFill>
                  <a:schemeClr val="dk1"/>
                </a:solidFill>
              </a:rPr>
              <a:t>enum</a:t>
            </a:r>
            <a:r>
              <a:rPr lang="pt-BR" sz="1400">
                <a:solidFill>
                  <a:schemeClr val="dk1"/>
                </a:solidFill>
              </a:rPr>
              <a:t>, mesmo tendo escrito tão pouco. Para isso, crie uma variável do tipo </a:t>
            </a:r>
            <a:r>
              <a:rPr lang="pt-BR" sz="14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DayOfWeek</a:t>
            </a:r>
            <a:r>
              <a:rPr lang="pt-BR" sz="1400">
                <a:solidFill>
                  <a:schemeClr val="dk1"/>
                </a:solidFill>
              </a:rPr>
              <a:t>, conforme definimos nossa </a:t>
            </a:r>
            <a:r>
              <a:rPr i="1" lang="pt-BR" sz="1400">
                <a:solidFill>
                  <a:schemeClr val="dk1"/>
                </a:solidFill>
              </a:rPr>
              <a:t>enum</a:t>
            </a:r>
            <a:r>
              <a:rPr lang="pt-BR" sz="1400">
                <a:solidFill>
                  <a:schemeClr val="dk1"/>
                </a:solidFill>
              </a:rPr>
              <a:t> e explore suas funcionalidades através de comandos </a:t>
            </a:r>
            <a:r>
              <a:rPr lang="pt-BR" sz="14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System.out.println</a:t>
            </a:r>
            <a:r>
              <a:rPr lang="pt-BR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</a:rPr>
              <a:t>Para entender um pouco melhor sobre </a:t>
            </a:r>
            <a:r>
              <a:rPr i="1" lang="pt-BR" sz="1400">
                <a:solidFill>
                  <a:schemeClr val="dk1"/>
                </a:solidFill>
              </a:rPr>
              <a:t>enums</a:t>
            </a:r>
            <a:r>
              <a:rPr lang="pt-BR" sz="1400">
                <a:solidFill>
                  <a:schemeClr val="dk1"/>
                </a:solidFill>
              </a:rPr>
              <a:t>, dê uma olhada no código da classe </a:t>
            </a:r>
            <a:r>
              <a:rPr lang="pt-BR" sz="14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java.time.DayOfWeek</a:t>
            </a:r>
            <a:r>
              <a:rPr lang="pt-BR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</a:rPr>
              <a:t>Lembre-se, Java é aberto e estudar seu código é uma excelente forma de aprendizado.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capa" type="title">
  <p:cSld name="TITL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0" l="0" r="0" t="9"/>
          <a:stretch/>
        </p:blipFill>
        <p:spPr>
          <a:xfrm>
            <a:off x="-59775" y="-343225"/>
            <a:ext cx="9268378" cy="6552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00" y="867500"/>
            <a:ext cx="2236467" cy="13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a | capitulo" type="tx">
  <p:cSld name="TITLE_AND_BODY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5125" y="-281050"/>
            <a:ext cx="9242225" cy="65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da " type="twoColTx">
  <p:cSld name="TITLE_AND_TWO_COLUMNS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4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-39900" y="-760400"/>
            <a:ext cx="9219026" cy="6513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1025" y="5240225"/>
            <a:ext cx="565750" cy="34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ização" type="title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7183" y="-363575"/>
            <a:ext cx="9258371" cy="654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/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9" name="Google Shape;19;p6"/>
          <p:cNvSpPr txBox="1"/>
          <p:nvPr>
            <p:ph idx="1" type="body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" name="Google Shape;20;p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  <p:sp>
        <p:nvSpPr>
          <p:cNvPr id="23" name="Google Shape;23;p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8"/>
          <p:cNvSpPr txBox="1"/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27" name="Google Shape;27;p8"/>
          <p:cNvSpPr txBox="1"/>
          <p:nvPr>
            <p:ph idx="1" type="subTitle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" name="Google Shape;28;p8"/>
          <p:cNvSpPr txBox="1"/>
          <p:nvPr>
            <p:ph idx="2" type="body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idx="1" type="body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32" name="Google Shape;32;p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hasCustomPrompt="1" type="title"/>
          </p:nvPr>
        </p:nvSpPr>
        <p:spPr>
          <a:xfrm>
            <a:off x="311700" y="1229028"/>
            <a:ext cx="8520600" cy="218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/>
        </p:nvSpPr>
        <p:spPr>
          <a:xfrm>
            <a:off x="4206525" y="4231050"/>
            <a:ext cx="2284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Variáveis e Tipos</a:t>
            </a:r>
            <a:endParaRPr sz="1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" name="Google Shape;44;p12"/>
          <p:cNvSpPr txBox="1"/>
          <p:nvPr/>
        </p:nvSpPr>
        <p:spPr>
          <a:xfrm>
            <a:off x="4206525" y="4771350"/>
            <a:ext cx="4097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Lógica de </a:t>
            </a:r>
            <a:r>
              <a:rPr lang="pt-BR" sz="13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Programação</a:t>
            </a:r>
            <a:r>
              <a:rPr lang="pt-BR" sz="13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I</a:t>
            </a:r>
            <a:endParaRPr sz="13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grpSp>
        <p:nvGrpSpPr>
          <p:cNvPr id="45" name="Google Shape;45;p12"/>
          <p:cNvGrpSpPr/>
          <p:nvPr/>
        </p:nvGrpSpPr>
        <p:grpSpPr>
          <a:xfrm>
            <a:off x="4284425" y="4682725"/>
            <a:ext cx="4942500" cy="0"/>
            <a:chOff x="4251700" y="5140900"/>
            <a:chExt cx="4942500" cy="0"/>
          </a:xfrm>
        </p:grpSpPr>
        <p:cxnSp>
          <p:nvCxnSpPr>
            <p:cNvPr id="46" name="Google Shape;46;p12"/>
            <p:cNvCxnSpPr/>
            <p:nvPr/>
          </p:nvCxnSpPr>
          <p:spPr>
            <a:xfrm>
              <a:off x="4251700" y="5140900"/>
              <a:ext cx="3690600" cy="0"/>
            </a:xfrm>
            <a:prstGeom prst="straightConnector1">
              <a:avLst/>
            </a:prstGeom>
            <a:noFill/>
            <a:ln cap="flat" cmpd="sng" w="19050">
              <a:solidFill>
                <a:srgbClr val="A6F75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" name="Google Shape;47;p12"/>
            <p:cNvCxnSpPr/>
            <p:nvPr/>
          </p:nvCxnSpPr>
          <p:spPr>
            <a:xfrm>
              <a:off x="7942300" y="5140900"/>
              <a:ext cx="1251900" cy="0"/>
            </a:xfrm>
            <a:prstGeom prst="straightConnector1">
              <a:avLst/>
            </a:prstGeom>
            <a:noFill/>
            <a:ln cap="flat" cmpd="sng" w="19050">
              <a:solidFill>
                <a:srgbClr val="2371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Wrapper Classes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11" name="Google Shape;111;p21"/>
          <p:cNvSpPr txBox="1"/>
          <p:nvPr/>
        </p:nvSpPr>
        <p:spPr>
          <a:xfrm>
            <a:off x="1336950" y="1411025"/>
            <a:ext cx="6470100" cy="27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As </a:t>
            </a:r>
            <a:r>
              <a:rPr i="1" lang="pt-BR">
                <a:solidFill>
                  <a:schemeClr val="lt2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Wrapper Classes</a:t>
            </a:r>
            <a:r>
              <a:rPr lang="pt-BR">
                <a:solidFill>
                  <a:schemeClr val="lt2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em Java são um conjunto de classes que fornecem um "wrapper" para os tipos primitivos. Em outras palavras, elas permitem que você </a:t>
            </a:r>
            <a:r>
              <a:rPr lang="pt-BR" u="sng">
                <a:solidFill>
                  <a:schemeClr val="lt2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trate tipos primitivos como objetos</a:t>
            </a:r>
            <a:r>
              <a:rPr lang="pt-BR">
                <a:solidFill>
                  <a:schemeClr val="lt2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. Cada tipo primitivo tem sua classe de wrapper correspondente.</a:t>
            </a:r>
            <a:endParaRPr>
              <a:solidFill>
                <a:schemeClr val="lt2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Wrapper Classes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17" name="Google Shape;117;p22"/>
          <p:cNvSpPr txBox="1"/>
          <p:nvPr/>
        </p:nvSpPr>
        <p:spPr>
          <a:xfrm>
            <a:off x="1336950" y="2190725"/>
            <a:ext cx="6470100" cy="21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rabicPeriod"/>
            </a:pPr>
            <a:r>
              <a:rPr b="1" lang="pt-BR">
                <a:solidFill>
                  <a:srgbClr val="80AB4A"/>
                </a:solidFill>
                <a:latin typeface="Fira Code"/>
                <a:ea typeface="Fira Code"/>
                <a:cs typeface="Fira Code"/>
                <a:sym typeface="Fira Code"/>
              </a:rPr>
              <a:t>Byte</a:t>
            </a:r>
            <a:r>
              <a:rPr b="1"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: </a:t>
            </a:r>
            <a: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Correspondente ao tipo primitivo </a:t>
            </a:r>
            <a:r>
              <a:rPr b="1" lang="pt-BR">
                <a:solidFill>
                  <a:srgbClr val="80AB4A"/>
                </a:solidFill>
                <a:latin typeface="Fira Code"/>
                <a:ea typeface="Fira Code"/>
                <a:cs typeface="Fira Code"/>
                <a:sym typeface="Fira Code"/>
              </a:rPr>
              <a:t>byte</a:t>
            </a:r>
            <a:endParaRPr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rabicPeriod"/>
            </a:pPr>
            <a:r>
              <a:rPr b="1" lang="pt-BR">
                <a:solidFill>
                  <a:srgbClr val="80AB4A"/>
                </a:solidFill>
                <a:latin typeface="Fira Code"/>
                <a:ea typeface="Fira Code"/>
                <a:cs typeface="Fira Code"/>
                <a:sym typeface="Fira Code"/>
              </a:rPr>
              <a:t>Short</a:t>
            </a:r>
            <a: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: Correspondente ao tipo primitivo </a:t>
            </a:r>
            <a:r>
              <a:rPr b="1" lang="pt-BR">
                <a:solidFill>
                  <a:srgbClr val="80AB4A"/>
                </a:solidFill>
                <a:latin typeface="Fira Code"/>
                <a:ea typeface="Fira Code"/>
                <a:cs typeface="Fira Code"/>
                <a:sym typeface="Fira Code"/>
              </a:rPr>
              <a:t>short</a:t>
            </a:r>
            <a:endParaRPr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rabicPeriod"/>
            </a:pPr>
            <a:r>
              <a:rPr b="1" lang="pt-BR">
                <a:solidFill>
                  <a:srgbClr val="80AB4A"/>
                </a:solidFill>
                <a:latin typeface="Fira Code"/>
                <a:ea typeface="Fira Code"/>
                <a:cs typeface="Fira Code"/>
                <a:sym typeface="Fira Code"/>
              </a:rPr>
              <a:t>Integer</a:t>
            </a:r>
            <a: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: Correspondente ao tipo primitivo </a:t>
            </a:r>
            <a:r>
              <a:rPr b="1" lang="pt-BR">
                <a:solidFill>
                  <a:srgbClr val="80AB4A"/>
                </a:solidFill>
                <a:latin typeface="Fira Code"/>
                <a:ea typeface="Fira Code"/>
                <a:cs typeface="Fira Code"/>
                <a:sym typeface="Fira Code"/>
              </a:rPr>
              <a:t>int</a:t>
            </a:r>
            <a:endParaRPr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rabicPeriod"/>
            </a:pPr>
            <a:r>
              <a:rPr b="1" lang="pt-BR">
                <a:solidFill>
                  <a:srgbClr val="80AB4A"/>
                </a:solidFill>
                <a:latin typeface="Fira Code"/>
                <a:ea typeface="Fira Code"/>
                <a:cs typeface="Fira Code"/>
                <a:sym typeface="Fira Code"/>
              </a:rPr>
              <a:t>Long</a:t>
            </a:r>
            <a: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: Correspondente ao tipo primitivo </a:t>
            </a:r>
            <a:r>
              <a:rPr b="1" lang="pt-BR">
                <a:solidFill>
                  <a:srgbClr val="80AB4A"/>
                </a:solidFill>
                <a:latin typeface="Fira Code"/>
                <a:ea typeface="Fira Code"/>
                <a:cs typeface="Fira Code"/>
                <a:sym typeface="Fira Code"/>
              </a:rPr>
              <a:t>long</a:t>
            </a:r>
            <a:endParaRPr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rabicPeriod"/>
            </a:pPr>
            <a:r>
              <a:rPr b="1" lang="pt-BR">
                <a:solidFill>
                  <a:srgbClr val="80AB4A"/>
                </a:solidFill>
                <a:latin typeface="Fira Code"/>
                <a:ea typeface="Fira Code"/>
                <a:cs typeface="Fira Code"/>
                <a:sym typeface="Fira Code"/>
              </a:rPr>
              <a:t>Float</a:t>
            </a:r>
            <a: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: Correspondente ao tipo primitivo </a:t>
            </a:r>
            <a:r>
              <a:rPr b="1" lang="pt-BR">
                <a:solidFill>
                  <a:srgbClr val="80AB4A"/>
                </a:solidFill>
                <a:latin typeface="Fira Code"/>
                <a:ea typeface="Fira Code"/>
                <a:cs typeface="Fira Code"/>
                <a:sym typeface="Fira Code"/>
              </a:rPr>
              <a:t>float</a:t>
            </a:r>
            <a:endParaRPr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rabicPeriod"/>
            </a:pPr>
            <a:r>
              <a:rPr b="1" lang="pt-BR">
                <a:solidFill>
                  <a:srgbClr val="80AB4A"/>
                </a:solidFill>
                <a:latin typeface="Fira Code"/>
                <a:ea typeface="Fira Code"/>
                <a:cs typeface="Fira Code"/>
                <a:sym typeface="Fira Code"/>
              </a:rPr>
              <a:t>Double</a:t>
            </a:r>
            <a: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: Correspondente ao tipo primitivo </a:t>
            </a:r>
            <a:r>
              <a:rPr b="1" lang="pt-BR">
                <a:solidFill>
                  <a:srgbClr val="80AB4A"/>
                </a:solidFill>
                <a:latin typeface="Fira Code"/>
                <a:ea typeface="Fira Code"/>
                <a:cs typeface="Fira Code"/>
                <a:sym typeface="Fira Code"/>
              </a:rPr>
              <a:t>double</a:t>
            </a:r>
            <a:endParaRPr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rabicPeriod"/>
            </a:pPr>
            <a:r>
              <a:rPr b="1" lang="pt-BR">
                <a:solidFill>
                  <a:srgbClr val="80AB4A"/>
                </a:solidFill>
                <a:latin typeface="Fira Code"/>
                <a:ea typeface="Fira Code"/>
                <a:cs typeface="Fira Code"/>
                <a:sym typeface="Fira Code"/>
              </a:rPr>
              <a:t>Character</a:t>
            </a:r>
            <a: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: Correspondente ao tipo primitivo </a:t>
            </a:r>
            <a:r>
              <a:rPr b="1" lang="pt-BR">
                <a:solidFill>
                  <a:srgbClr val="80AB4A"/>
                </a:solidFill>
                <a:latin typeface="Fira Code"/>
                <a:ea typeface="Fira Code"/>
                <a:cs typeface="Fira Code"/>
                <a:sym typeface="Fira Code"/>
              </a:rPr>
              <a:t>char</a:t>
            </a:r>
            <a:endParaRPr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rabicPeriod"/>
            </a:pPr>
            <a:r>
              <a:rPr b="1" lang="pt-BR">
                <a:solidFill>
                  <a:srgbClr val="80AB4A"/>
                </a:solidFill>
                <a:latin typeface="Fira Code"/>
                <a:ea typeface="Fira Code"/>
                <a:cs typeface="Fira Code"/>
                <a:sym typeface="Fira Code"/>
              </a:rPr>
              <a:t>Boolean</a:t>
            </a:r>
            <a: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: Correspondente ao tipo primitivo </a:t>
            </a:r>
            <a:r>
              <a:rPr b="1" lang="pt-BR">
                <a:solidFill>
                  <a:srgbClr val="80AB4A"/>
                </a:solidFill>
                <a:latin typeface="Fira Code"/>
                <a:ea typeface="Fira Code"/>
                <a:cs typeface="Fira Code"/>
                <a:sym typeface="Fira Code"/>
              </a:rPr>
              <a:t>boolean</a:t>
            </a:r>
            <a:endParaRPr>
              <a:solidFill>
                <a:schemeClr val="lt2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118" name="Google Shape;118;p22"/>
          <p:cNvSpPr txBox="1"/>
          <p:nvPr/>
        </p:nvSpPr>
        <p:spPr>
          <a:xfrm>
            <a:off x="1336950" y="1505975"/>
            <a:ext cx="647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Wrapper Classes e os tipos primitivos correspondentes:</a:t>
            </a:r>
            <a:endParaRPr>
              <a:solidFill>
                <a:srgbClr val="D1D5DB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Tipos, variáveis e constantes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53" name="Google Shape;53;p13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54" name="Google Shape;54;p13"/>
          <p:cNvSpPr txBox="1"/>
          <p:nvPr/>
        </p:nvSpPr>
        <p:spPr>
          <a:xfrm>
            <a:off x="1336950" y="1411025"/>
            <a:ext cx="64701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Java é uma </a:t>
            </a:r>
            <a:r>
              <a:rPr b="1"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linguagem de programação fortemente tipada</a:t>
            </a:r>
            <a:r>
              <a:rPr lang="pt-BR">
                <a:solidFill>
                  <a:schemeClr val="lt2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, sendo assim, cada variável declarada precisa ter um tipo associado, definindo os valores compatíveis que poderão ser armazenados pela variável.</a:t>
            </a:r>
            <a:endParaRPr>
              <a:solidFill>
                <a:schemeClr val="lt2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Existem 8 tipos:</a:t>
            </a:r>
            <a:br>
              <a:rPr lang="pt-BR">
                <a:solidFill>
                  <a:schemeClr val="lt2"/>
                </a:solidFill>
                <a:latin typeface="Fira Code Light"/>
                <a:ea typeface="Fira Code Light"/>
                <a:cs typeface="Fira Code Light"/>
                <a:sym typeface="Fira Code Light"/>
              </a:rPr>
            </a:br>
            <a:endParaRPr>
              <a:solidFill>
                <a:schemeClr val="lt2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Code Light"/>
              <a:buChar char="●"/>
            </a:pPr>
            <a:r>
              <a:rPr lang="pt-BR">
                <a:solidFill>
                  <a:srgbClr val="80AB4A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Primitivos</a:t>
            </a:r>
            <a:r>
              <a:rPr lang="pt-BR">
                <a:solidFill>
                  <a:schemeClr val="lt2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: </a:t>
            </a:r>
            <a:endParaRPr>
              <a:solidFill>
                <a:schemeClr val="lt2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Code Light"/>
              <a:buChar char="○"/>
            </a:pPr>
            <a:r>
              <a:rPr lang="pt-BR">
                <a:solidFill>
                  <a:schemeClr val="lt2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4 para números inteiros</a:t>
            </a:r>
            <a:endParaRPr>
              <a:solidFill>
                <a:schemeClr val="lt2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Code Light"/>
              <a:buChar char="○"/>
            </a:pPr>
            <a:r>
              <a:rPr lang="pt-BR">
                <a:solidFill>
                  <a:schemeClr val="lt2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2 para números de ponto flutuante</a:t>
            </a:r>
            <a:endParaRPr>
              <a:solidFill>
                <a:schemeClr val="lt2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Code Light"/>
              <a:buChar char="○"/>
            </a:pPr>
            <a:r>
              <a:rPr lang="pt-BR">
                <a:solidFill>
                  <a:schemeClr val="lt2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1 para caracteres</a:t>
            </a:r>
            <a:endParaRPr>
              <a:solidFill>
                <a:schemeClr val="lt2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Code Light"/>
              <a:buChar char="○"/>
            </a:pPr>
            <a:r>
              <a:rPr lang="pt-BR">
                <a:solidFill>
                  <a:schemeClr val="lt2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1 para lógicos, verdadeiro ou falso</a:t>
            </a:r>
            <a:endParaRPr>
              <a:solidFill>
                <a:schemeClr val="lt2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Tipos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Tipos </a:t>
            </a:r>
            <a:r>
              <a:rPr b="1" lang="pt-BR" sz="9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Inteiros</a:t>
            </a:r>
            <a:endParaRPr b="1" sz="9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336950" y="1411025"/>
            <a:ext cx="6470100" cy="25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E1E1"/>
              </a:buClr>
              <a:buSzPts val="1400"/>
              <a:buFont typeface="Fira Code"/>
              <a:buChar char="●"/>
            </a:pPr>
            <a:r>
              <a:rPr b="1"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byte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 (1 byte): -128 a 127</a:t>
            </a:r>
            <a:b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</a:b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E1E1"/>
              </a:buClr>
              <a:buSzPts val="1400"/>
              <a:buFont typeface="Fira Code"/>
              <a:buChar char="●"/>
            </a:pPr>
            <a:r>
              <a:rPr b="1"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short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 (2 bytes): -32.768 a 32.767</a:t>
            </a:r>
            <a:b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</a:b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E1E1"/>
              </a:buClr>
              <a:buSzPts val="1400"/>
              <a:buFont typeface="Fira Code"/>
              <a:buChar char="●"/>
            </a:pPr>
            <a:r>
              <a:rPr b="1"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int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 (4 bytes): -2.147.483.648 a 2.147.483.647</a:t>
            </a:r>
            <a:b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</a:b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E1E1"/>
              </a:buClr>
              <a:buSzPts val="1400"/>
              <a:buFont typeface="Fira Code"/>
              <a:buChar char="●"/>
            </a:pPr>
            <a:r>
              <a:rPr b="1"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long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 (8 bytes): -9.223.372.036.854.775.808 a 9.223.372.036.854.775.807</a:t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Tipos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240550" y="440125"/>
            <a:ext cx="273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Tipos de</a:t>
            </a:r>
            <a:r>
              <a:rPr b="1" lang="pt-BR" sz="9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ponto flutuante, lógico </a:t>
            </a:r>
            <a:r>
              <a:rPr lang="pt-BR" sz="9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e </a:t>
            </a:r>
            <a:r>
              <a:rPr b="1" lang="pt-BR" sz="9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unicode</a:t>
            </a:r>
            <a:endParaRPr b="1" sz="9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1336950" y="1411025"/>
            <a:ext cx="6470100" cy="27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b="1" lang="pt-BR">
                <a:solidFill>
                  <a:schemeClr val="lt2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float </a:t>
            </a:r>
            <a:r>
              <a:rPr lang="pt-BR">
                <a:solidFill>
                  <a:schemeClr val="lt2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(4 bytes): aprox. +- 3.40282347E+38F (6-7 dígitos decimais significativos)</a:t>
            </a:r>
            <a:br>
              <a:rPr lang="pt-BR">
                <a:solidFill>
                  <a:schemeClr val="lt2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</a:br>
            <a:endParaRPr>
              <a:solidFill>
                <a:schemeClr val="lt2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b="1" lang="pt-BR">
                <a:solidFill>
                  <a:schemeClr val="lt2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double</a:t>
            </a:r>
            <a:r>
              <a:rPr lang="pt-BR">
                <a:solidFill>
                  <a:schemeClr val="lt2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 (8 bytes): aprox. +- 1.797691313486231570E+308 (15 dígitos decimais significativos)</a:t>
            </a:r>
            <a:br>
              <a:rPr lang="pt-BR">
                <a:solidFill>
                  <a:schemeClr val="lt2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</a:br>
            <a:endParaRPr>
              <a:solidFill>
                <a:schemeClr val="lt2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Code"/>
              <a:buChar char="●"/>
            </a:pPr>
            <a:r>
              <a:rPr b="1" lang="pt-BR">
                <a:solidFill>
                  <a:schemeClr val="lt2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boolean: </a:t>
            </a:r>
            <a:r>
              <a:rPr lang="pt-BR">
                <a:solidFill>
                  <a:schemeClr val="lt2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true / false</a:t>
            </a:r>
            <a:br>
              <a:rPr lang="pt-BR">
                <a:solidFill>
                  <a:schemeClr val="lt2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</a:br>
            <a:endParaRPr>
              <a:solidFill>
                <a:schemeClr val="lt2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Code"/>
              <a:buChar char="●"/>
            </a:pPr>
            <a:r>
              <a:rPr b="1" lang="pt-BR">
                <a:solidFill>
                  <a:schemeClr val="lt2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char: </a:t>
            </a:r>
            <a:r>
              <a:rPr lang="pt-BR">
                <a:solidFill>
                  <a:schemeClr val="lt2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único caractere: 'A'</a:t>
            </a:r>
            <a:endParaRPr>
              <a:solidFill>
                <a:schemeClr val="lt2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2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Variáveis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74" name="Google Shape;74;p16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1336950" y="1411025"/>
            <a:ext cx="6470100" cy="12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Variáveis são responsáveis por armazenar valores. Assim, fica mais fácil referenciar de forma dinâmica permitindo um comportamento mais flexível do nosso código.</a:t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lt2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2971450" y="2769125"/>
            <a:ext cx="3000000" cy="1742400"/>
          </a:xfrm>
          <a:prstGeom prst="rect">
            <a:avLst/>
          </a:prstGeom>
          <a:noFill/>
          <a:ln cap="flat" cmpd="sng" w="9525">
            <a:solidFill>
              <a:srgbClr val="8F8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80AB4A"/>
                </a:solidFill>
                <a:latin typeface="Courier New"/>
                <a:ea typeface="Courier New"/>
                <a:cs typeface="Courier New"/>
                <a:sym typeface="Courier New"/>
              </a:rPr>
              <a:t>boolean</a:t>
            </a:r>
            <a:r>
              <a:rPr lang="pt-BR" sz="1600">
                <a:solidFill>
                  <a:srgbClr val="80AB4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6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done</a:t>
            </a:r>
            <a:r>
              <a:rPr lang="pt-BR" sz="1600">
                <a:solidFill>
                  <a:srgbClr val="80AB4A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80AB4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80AB4A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pt-BR" sz="1600">
                <a:solidFill>
                  <a:srgbClr val="80AB4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6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pt-BR" sz="1600">
                <a:solidFill>
                  <a:srgbClr val="80AB4A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80AB4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80AB4A"/>
                </a:solidFill>
                <a:latin typeface="Courier New"/>
                <a:ea typeface="Courier New"/>
                <a:cs typeface="Courier New"/>
                <a:sym typeface="Courier New"/>
              </a:rPr>
              <a:t>long</a:t>
            </a:r>
            <a:r>
              <a:rPr lang="pt-BR" sz="1600">
                <a:solidFill>
                  <a:srgbClr val="80AB4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600">
                <a:solidFill>
                  <a:srgbClr val="E1E1E1"/>
                </a:solidFill>
                <a:latin typeface="Courier New"/>
                <a:ea typeface="Courier New"/>
                <a:cs typeface="Courier New"/>
                <a:sym typeface="Courier New"/>
              </a:rPr>
              <a:t>earthPopulation</a:t>
            </a:r>
            <a:r>
              <a:rPr lang="pt-BR" sz="1600">
                <a:solidFill>
                  <a:srgbClr val="80AB4A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80AB4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8333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80AB4A"/>
                </a:solidFill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lang="pt-BR" sz="1600">
                <a:solidFill>
                  <a:srgbClr val="80AB4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600">
                <a:solidFill>
                  <a:srgbClr val="E1E1E1"/>
                </a:solidFill>
                <a:latin typeface="Courier New"/>
                <a:ea typeface="Courier New"/>
                <a:cs typeface="Courier New"/>
                <a:sym typeface="Courier New"/>
              </a:rPr>
              <a:t>pi</a:t>
            </a:r>
            <a:r>
              <a:rPr lang="pt-BR" sz="1600">
                <a:solidFill>
                  <a:srgbClr val="80AB4A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80AB4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Variáveis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82" name="Google Shape;82;p17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Strings</a:t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83" name="Google Shape;83;p17"/>
          <p:cNvSpPr txBox="1"/>
          <p:nvPr/>
        </p:nvSpPr>
        <p:spPr>
          <a:xfrm>
            <a:off x="1336950" y="1411025"/>
            <a:ext cx="64701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Além dos tipos primitivos, também existe também o tipo </a:t>
            </a:r>
            <a:r>
              <a:rPr lang="pt-BR">
                <a:solidFill>
                  <a:srgbClr val="80AB4A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String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. Qualquer sequência de caracteres (qualquer Unicode válido) representada entre aspas duplas </a:t>
            </a:r>
            <a:r>
              <a:rPr lang="pt-BR">
                <a:solidFill>
                  <a:srgbClr val="80AB4A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"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 é uma string Java. Portanto, podemos declarar uma variável da seguinte forma:</a:t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1838225" y="3334750"/>
            <a:ext cx="5078700" cy="446400"/>
          </a:xfrm>
          <a:prstGeom prst="rect">
            <a:avLst/>
          </a:prstGeom>
          <a:noFill/>
          <a:ln cap="flat" cmpd="sng" w="9525">
            <a:solidFill>
              <a:srgbClr val="8F8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80AB4A"/>
                </a:solidFill>
                <a:latin typeface="Courier New"/>
                <a:ea typeface="Courier New"/>
                <a:cs typeface="Courier New"/>
                <a:sym typeface="Courier New"/>
              </a:rPr>
              <a:t>String s = </a:t>
            </a:r>
            <a:r>
              <a:rPr lang="pt-BR" sz="1700">
                <a:solidFill>
                  <a:srgbClr val="80AB4A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pt-BR" sz="17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this is a string</a:t>
            </a:r>
            <a:r>
              <a:rPr lang="pt-BR" sz="1700">
                <a:solidFill>
                  <a:srgbClr val="80AB4A"/>
                </a:solidFill>
                <a:latin typeface="Courier New"/>
                <a:ea typeface="Courier New"/>
                <a:cs typeface="Courier New"/>
                <a:sym typeface="Courier New"/>
              </a:rPr>
              <a:t>";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Constantes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1336950" y="1411025"/>
            <a:ext cx="64701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Como se pode imaginar, ao contrário das variáveis, onde podemos alterar o seu conteúdo, as constantes representam valores fixos e imutáveis. Sua principal contribuição é referenciar de forma fácil um valor fixo e, caso desejemos alterar, fazê-lo em apenas um ponto do nosso código.</a:t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1649700" y="3134400"/>
            <a:ext cx="5526600" cy="446400"/>
          </a:xfrm>
          <a:prstGeom prst="rect">
            <a:avLst/>
          </a:prstGeom>
          <a:noFill/>
          <a:ln cap="flat" cmpd="sng" w="9525">
            <a:solidFill>
              <a:srgbClr val="8F8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b="1" lang="pt-BR" sz="1700">
                <a:solidFill>
                  <a:srgbClr val="80AB4A"/>
                </a:solidFill>
                <a:latin typeface="Courier New"/>
                <a:ea typeface="Courier New"/>
                <a:cs typeface="Courier New"/>
                <a:sym typeface="Courier New"/>
              </a:rPr>
              <a:t>final int</a:t>
            </a:r>
            <a:r>
              <a:rPr lang="pt-BR" sz="1700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7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QUANTIDADE_TENTATIVAS</a:t>
            </a:r>
            <a:r>
              <a:rPr lang="pt-BR" sz="1700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700">
                <a:solidFill>
                  <a:srgbClr val="80AB4A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pt-BR" sz="17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pt-BR" sz="17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700"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Constantes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97" name="Google Shape;97;p19"/>
          <p:cNvSpPr txBox="1"/>
          <p:nvPr/>
        </p:nvSpPr>
        <p:spPr>
          <a:xfrm>
            <a:off x="1336950" y="1411025"/>
            <a:ext cx="6470100" cy="20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 Light"/>
                <a:ea typeface="Fira Code Light"/>
                <a:cs typeface="Fira Code Light"/>
                <a:sym typeface="Fira Code Light"/>
              </a:rPr>
              <a:t>Se estivermos definindo cálculos trigonométricos, podemos definir uma constante para representar o PI. Na verdade, essa constante já existe e está disponível na classe </a:t>
            </a:r>
            <a:r>
              <a:rPr lang="pt-BR">
                <a:solidFill>
                  <a:srgbClr val="80AB4A"/>
                </a:solidFill>
                <a:highlight>
                  <a:srgbClr val="181C23"/>
                </a:highlight>
                <a:latin typeface="Fira Code Light"/>
                <a:ea typeface="Fira Code Light"/>
                <a:cs typeface="Fira Code Light"/>
                <a:sym typeface="Fira Code Light"/>
              </a:rPr>
              <a:t>java.lang.Math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 Light"/>
                <a:ea typeface="Fira Code Light"/>
                <a:cs typeface="Fira Code Light"/>
                <a:sym typeface="Fira Code Light"/>
              </a:rPr>
              <a:t>. Para visualizar seu valor, tente o seguinte código:</a:t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98" name="Google Shape;98;p19"/>
          <p:cNvSpPr txBox="1"/>
          <p:nvPr/>
        </p:nvSpPr>
        <p:spPr>
          <a:xfrm>
            <a:off x="1512950" y="2874525"/>
            <a:ext cx="6378000" cy="2616600"/>
          </a:xfrm>
          <a:prstGeom prst="rect">
            <a:avLst/>
          </a:prstGeom>
          <a:noFill/>
          <a:ln cap="flat" cmpd="sng" w="9525">
            <a:solidFill>
              <a:srgbClr val="8F8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pt-BR" sz="1600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600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pt-BR" sz="1600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600">
                <a:solidFill>
                  <a:srgbClr val="FB94FF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pt-BR" sz="1600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pt-BR" sz="1600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600"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1600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pt-BR" sz="1600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600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lang="pt-BR" sz="1600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600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pt-BR" sz="1600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600">
                <a:solidFill>
                  <a:srgbClr val="FC4042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pt-BR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sz="1600">
                <a:solidFill>
                  <a:srgbClr val="2371FF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pt-BR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[]</a:t>
            </a:r>
            <a:r>
              <a:rPr lang="pt-BR" sz="1600">
                <a:solidFill>
                  <a:srgbClr val="2371FF"/>
                </a:solidFill>
                <a:latin typeface="Courier New"/>
                <a:ea typeface="Courier New"/>
                <a:cs typeface="Courier New"/>
                <a:sym typeface="Courier New"/>
              </a:rPr>
              <a:t> args</a:t>
            </a:r>
            <a:r>
              <a:rPr lang="pt-BR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pt-BR" sz="1600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pt-BR" sz="1600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600"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    System</a:t>
            </a:r>
            <a:r>
              <a:rPr lang="pt-BR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pt-BR" sz="1600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pt-BR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pt-BR" sz="1600">
                <a:solidFill>
                  <a:srgbClr val="FC4042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pt-BR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sz="1600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Math</a:t>
            </a:r>
            <a:r>
              <a:rPr lang="pt-BR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.PI);</a:t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8F8F9F"/>
                </a:solidFill>
                <a:latin typeface="Courier New"/>
                <a:ea typeface="Courier New"/>
                <a:cs typeface="Courier New"/>
                <a:sym typeface="Courier New"/>
              </a:rPr>
              <a:t>// expected result 3.141592653589793</a:t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pt-BR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pt-BR" sz="1600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600"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8333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2400">
              <a:solidFill>
                <a:srgbClr val="80AB4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Enums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1336950" y="1411025"/>
            <a:ext cx="6470100" cy="29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Outro tipo especial do Java são as </a:t>
            </a:r>
            <a:r>
              <a:rPr i="1"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enumerations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, ou apenas </a:t>
            </a:r>
            <a:r>
              <a:rPr b="1"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enums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. Esse tipo representa valores finitos de uma determinada representação. Por exemplo, dias da semana.</a:t>
            </a:r>
            <a:b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</a:br>
            <a:b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</a:b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Podemos escrever um </a:t>
            </a:r>
            <a:r>
              <a:rPr i="1"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enum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 contendo os sete dias da semana, 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da seguinte forma:</a:t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2051375" y="3166450"/>
            <a:ext cx="4813800" cy="1777800"/>
          </a:xfrm>
          <a:prstGeom prst="rect">
            <a:avLst/>
          </a:prstGeom>
          <a:noFill/>
          <a:ln cap="flat" cmpd="sng" w="9525">
            <a:solidFill>
              <a:srgbClr val="8F8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enum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DiaDaSemana 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SEGUNDA,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TERCA,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QUARTA,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QUINTA,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SEXTA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A6F75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